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1" r:id="rId9"/>
    <p:sldId id="272" r:id="rId10"/>
    <p:sldId id="273" r:id="rId11"/>
    <p:sldId id="262" r:id="rId12"/>
    <p:sldId id="260" r:id="rId13"/>
    <p:sldId id="263" r:id="rId14"/>
    <p:sldId id="264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11CB2-DB30-4CFF-A522-D6D435F97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3DB6E-102D-47F1-8034-501929D07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AB2D4-2072-4530-8541-E021D022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A9810-CE12-48B4-9586-E289B5E2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47F06-2D70-4763-B0EB-CF2C8EEC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2B906-C4BE-4D0D-AA60-DF89E11AE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55FE9-E343-49F5-8911-334511F53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0AB76-C25D-4218-8959-6A856C2C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D743-CFCD-455D-9BA1-932F859CD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8B36-DF3E-4943-AACD-84C4A39C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3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E8BE9F-03A8-40D4-BD86-7FBC707E7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E94A-322E-453F-AA09-EF2CED851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9BD40-4468-4767-8E63-D052F710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B90D3-4287-4531-A1AF-ADBB2936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FC620-EC72-491F-93C3-85257E03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0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52CE4-91DD-4B2E-AE91-43BEBCD75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552A6-46B3-455D-B278-CA86FB0AF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62E79-0BA0-4BB2-A1DE-B8EB2430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28145-EE4F-4334-999E-0BDDD5F0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24957-B6D3-4E9C-85D9-E8C9489C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7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E0182-64F6-4501-8607-C29B70133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A24C3-A358-41F1-888C-4B7629B36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F2B9F-21A3-416B-8287-32C60023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346E2-F7CF-4CC5-B82E-2BE32C0E3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EBF36-B727-4697-9DD8-AAD7E3291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1378-DA6B-4B93-8E6A-737C66A1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F9ED4-AA36-4324-A43F-B971DBA66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B9EC1-D003-4FCA-BE28-3E99C8ABE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5B99B-A92A-436F-8016-0C22AE1B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498E3-019D-42FE-A6B2-174EA7B0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9EA93-B542-4D70-B665-63AF24F3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9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BDCC3-5A75-4910-9E71-80413E56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A04A5-74FF-43D0-A3DC-A98A3BCF3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F3927-EACC-42A4-83C9-69E548CDB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F7EB8C-4F15-4E15-A5FB-93742FFC7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1A4EA9-1256-48EE-9A76-35AD0AB98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94DAC7-A2D6-439D-ADCA-2F758767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1C650-0069-4E9F-B336-F9D3029E0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A43FB-3652-40AC-B921-8AD8B6B3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4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A1FE-6F09-4F25-9250-C684322ED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00E84-9FFC-4057-8645-9B45F0CE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78DED-65A5-46C2-97AA-830BAA22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AC48A-8567-496B-9042-98D53DE8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9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C2A3F7-2844-4AF4-AAB6-62D2D738C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34EE8-B4C9-4DFE-9E0D-8AC66B0F0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C3B7E-AB9F-48C6-BEF1-1BA18E47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6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970C8-C7B4-4121-9CB5-E6A022AC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4AE7B-5221-4E0D-9844-2E3FF971C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04C5A-0A59-43A7-B273-9AF51B02E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90119-06E4-4CA8-839F-5038874C0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70AEC-C66F-4BCF-BCC6-BF45D7F2D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35DAB-07F2-4A29-AAB6-EA3A8E86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1280B-840E-42AB-985B-AB0F6931F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52825-FFC1-4D75-AEAB-2CE6233B8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2B5D5-72DC-41F1-A4C3-48E296088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D1F4C-FF8E-46DB-9F1F-60FFAC69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DEFE3-37A2-4535-B442-6B7DF7D3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84BD8-B2AD-42F8-B166-66F3C728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1A4FE-68C4-490D-A7AB-B4F40946C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1B67-AC6B-492B-8CCA-F62A56209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19049-E27D-4523-AFF1-A9539CCBF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8397E-4CE5-477C-912E-896012828F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261A4-A4CA-4BAB-969B-93DBF33EE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81CF1-0D92-4D01-8086-105EFB940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DCB7A-A8E4-44C3-90B6-FFC079DCE3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1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ideal time to consume breakfast, lunch and dinner to lose weight | The  Times of India">
            <a:extLst>
              <a:ext uri="{FF2B5EF4-FFF2-40B4-BE49-F238E27FC236}">
                <a16:creationId xmlns:a16="http://schemas.microsoft.com/office/drawing/2014/main" id="{83F293B4-2FC4-405B-B1B1-4B73C9D7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22" y="18845"/>
            <a:ext cx="6912077" cy="683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8E48D-23A0-4314-9552-14F076F60A35}"/>
              </a:ext>
            </a:extLst>
          </p:cNvPr>
          <p:cNvSpPr txBox="1"/>
          <p:nvPr/>
        </p:nvSpPr>
        <p:spPr>
          <a:xfrm>
            <a:off x="582560" y="1626354"/>
            <a:ext cx="449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Breakfast, Lunch and dinner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7CEE1-2186-4288-B5A5-42C7D187D0A4}"/>
              </a:ext>
            </a:extLst>
          </p:cNvPr>
          <p:cNvSpPr txBox="1"/>
          <p:nvPr/>
        </p:nvSpPr>
        <p:spPr>
          <a:xfrm>
            <a:off x="1858297" y="424934"/>
            <a:ext cx="1946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Welcome back!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605F0-CBF5-4455-BD91-9412AC0AC320}"/>
              </a:ext>
            </a:extLst>
          </p:cNvPr>
          <p:cNvSpPr txBox="1"/>
          <p:nvPr/>
        </p:nvSpPr>
        <p:spPr>
          <a:xfrm>
            <a:off x="550506" y="3340359"/>
            <a:ext cx="4133462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Now tell me…..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What do you eat for Breakfast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What do you eat for  Lunch?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What do you eat for  Dinner?</a:t>
            </a:r>
          </a:p>
        </p:txBody>
      </p:sp>
    </p:spTree>
    <p:extLst>
      <p:ext uri="{BB962C8B-B14F-4D97-AF65-F5344CB8AC3E}">
        <p14:creationId xmlns:p14="http://schemas.microsoft.com/office/powerpoint/2010/main" val="410748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BBF35B-5E90-53EA-56AA-3624278F6411}"/>
              </a:ext>
            </a:extLst>
          </p:cNvPr>
          <p:cNvSpPr txBox="1"/>
          <p:nvPr/>
        </p:nvSpPr>
        <p:spPr>
          <a:xfrm>
            <a:off x="893852" y="1307910"/>
            <a:ext cx="102227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Part 4: Discussion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Discuss the differences in Sunday lunch traditions between northern and southern Italy. Why do you think these differences exist?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Consider the role of tradition in Italian Sunday lunches. How do modern practices integrate with these traditions?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Reflect on the personal anecdotes shared by individuals like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Ghali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Gianna Greco. How do these stories contribute to our understanding of cultural practices?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82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5AA244-1A32-4D67-9E68-BA88393AE69C}"/>
              </a:ext>
            </a:extLst>
          </p:cNvPr>
          <p:cNvSpPr txBox="1"/>
          <p:nvPr/>
        </p:nvSpPr>
        <p:spPr>
          <a:xfrm>
            <a:off x="2508135" y="824697"/>
            <a:ext cx="701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What can you see in these pictures?</a:t>
            </a:r>
          </a:p>
        </p:txBody>
      </p:sp>
      <p:pic>
        <p:nvPicPr>
          <p:cNvPr id="2050" name="Picture 2" descr="Carnaval in Ecuador">
            <a:extLst>
              <a:ext uri="{FF2B5EF4-FFF2-40B4-BE49-F238E27FC236}">
                <a16:creationId xmlns:a16="http://schemas.microsoft.com/office/drawing/2014/main" id="{7423600D-0071-4DDE-B36E-978C54135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0" y="2039710"/>
            <a:ext cx="5398875" cy="227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 Carnaval de Puebla — Visit Philadelphia">
            <a:extLst>
              <a:ext uri="{FF2B5EF4-FFF2-40B4-BE49-F238E27FC236}">
                <a16:creationId xmlns:a16="http://schemas.microsoft.com/office/drawing/2014/main" id="{807A1CD3-0E53-40B8-86C7-19200C56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576" y="3177073"/>
            <a:ext cx="6096001" cy="34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500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97C3A-6F12-429F-9039-DEE19F205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965" y="227424"/>
            <a:ext cx="7448764" cy="67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F9D86C-9616-40C4-93D8-A01EE57250C8}"/>
              </a:ext>
            </a:extLst>
          </p:cNvPr>
          <p:cNvSpPr txBox="1"/>
          <p:nvPr/>
        </p:nvSpPr>
        <p:spPr>
          <a:xfrm>
            <a:off x="917510" y="951723"/>
            <a:ext cx="103569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Tell me about your festival in your town</a:t>
            </a: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What the festival is 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What do you do at the festival?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What you eat?</a:t>
            </a:r>
          </a:p>
        </p:txBody>
      </p:sp>
      <p:pic>
        <p:nvPicPr>
          <p:cNvPr id="3074" name="Picture 2" descr="Carnival in the city | Official English Website for the City of Buenos Aires">
            <a:extLst>
              <a:ext uri="{FF2B5EF4-FFF2-40B4-BE49-F238E27FC236}">
                <a16:creationId xmlns:a16="http://schemas.microsoft.com/office/drawing/2014/main" id="{528A106A-65A9-4638-A7D5-4F274394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10" y="4027995"/>
            <a:ext cx="5802086" cy="23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Vector Kids Royalty-Free Stock Image - Storyblocks">
            <a:extLst>
              <a:ext uri="{FF2B5EF4-FFF2-40B4-BE49-F238E27FC236}">
                <a16:creationId xmlns:a16="http://schemas.microsoft.com/office/drawing/2014/main" id="{7E2254C3-5ECD-4094-8000-37B8BD2AE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669" y="4632945"/>
            <a:ext cx="2582247" cy="15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4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C269E-3272-4C33-AC15-91033E4EB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266" y="322117"/>
            <a:ext cx="5260614" cy="5949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1DEA3F-F64D-458D-B423-45EFB86F4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0" y="0"/>
            <a:ext cx="4572000" cy="6767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8D06E-7E3F-4F69-A1CD-91AE49F1FF98}"/>
              </a:ext>
            </a:extLst>
          </p:cNvPr>
          <p:cNvSpPr txBox="1"/>
          <p:nvPr/>
        </p:nvSpPr>
        <p:spPr>
          <a:xfrm>
            <a:off x="668694" y="4715931"/>
            <a:ext cx="209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750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132C4-F317-4AD4-86E1-123538389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27887" cy="6858000"/>
          </a:xfrm>
          <a:prstGeom prst="rect">
            <a:avLst/>
          </a:prstGeom>
        </p:spPr>
      </p:pic>
      <p:pic>
        <p:nvPicPr>
          <p:cNvPr id="4" name="14 Track">
            <a:hlinkClick r:id="" action="ppaction://media"/>
            <a:extLst>
              <a:ext uri="{FF2B5EF4-FFF2-40B4-BE49-F238E27FC236}">
                <a16:creationId xmlns:a16="http://schemas.microsoft.com/office/drawing/2014/main" id="{7FD85D03-EC7A-4200-9D04-FD5BB93CC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795" y="1952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3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3B004-ACA6-4A0B-9AC3-9373B8F31D3B}"/>
              </a:ext>
            </a:extLst>
          </p:cNvPr>
          <p:cNvSpPr txBox="1"/>
          <p:nvPr/>
        </p:nvSpPr>
        <p:spPr>
          <a:xfrm>
            <a:off x="1847461" y="1996751"/>
            <a:ext cx="67460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Now tell…………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When did you go to the park last time?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Use “ago”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For example; two minutes ago, one days ago …… etc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762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0C1B1A-80A7-400F-9B5A-D22C34E99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214312"/>
            <a:ext cx="8963025" cy="6429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41D283-70E8-41BC-8E2C-6E3CD9413A2A}"/>
              </a:ext>
            </a:extLst>
          </p:cNvPr>
          <p:cNvSpPr txBox="1"/>
          <p:nvPr/>
        </p:nvSpPr>
        <p:spPr>
          <a:xfrm>
            <a:off x="3788229" y="3993502"/>
            <a:ext cx="145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</a:t>
            </a:r>
            <a:r>
              <a:rPr lang="en-US" dirty="0">
                <a:solidFill>
                  <a:srgbClr val="FF0000"/>
                </a:solidFill>
              </a:rPr>
              <a:t>   A    P  E    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6D896-8506-4E79-8C96-DCBADDC0C383}"/>
              </a:ext>
            </a:extLst>
          </p:cNvPr>
          <p:cNvSpPr txBox="1"/>
          <p:nvPr/>
        </p:nvSpPr>
        <p:spPr>
          <a:xfrm>
            <a:off x="2951585" y="4234154"/>
            <a:ext cx="145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  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    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75818B-41A9-44B8-98EF-C38782214CA2}"/>
              </a:ext>
            </a:extLst>
          </p:cNvPr>
          <p:cNvSpPr txBox="1"/>
          <p:nvPr/>
        </p:nvSpPr>
        <p:spPr>
          <a:xfrm>
            <a:off x="3576734" y="4523002"/>
            <a:ext cx="70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    </a:t>
            </a:r>
            <a:r>
              <a:rPr lang="en-US" dirty="0">
                <a:solidFill>
                  <a:srgbClr val="0070C0"/>
                </a:solidFill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2159FD-C017-4084-B530-8F20401DC51A}"/>
              </a:ext>
            </a:extLst>
          </p:cNvPr>
          <p:cNvSpPr txBox="1"/>
          <p:nvPr/>
        </p:nvSpPr>
        <p:spPr>
          <a:xfrm>
            <a:off x="2951584" y="4763654"/>
            <a:ext cx="145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   M  A  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E80279-59DB-40C6-BF55-305127323736}"/>
              </a:ext>
            </a:extLst>
          </p:cNvPr>
          <p:cNvSpPr txBox="1"/>
          <p:nvPr/>
        </p:nvSpPr>
        <p:spPr>
          <a:xfrm>
            <a:off x="2474167" y="5021962"/>
            <a:ext cx="215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 O  C   O   L   </a:t>
            </a:r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  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A06492-2DF3-4775-B488-8B3643881368}"/>
              </a:ext>
            </a:extLst>
          </p:cNvPr>
          <p:cNvSpPr txBox="1"/>
          <p:nvPr/>
        </p:nvSpPr>
        <p:spPr>
          <a:xfrm>
            <a:off x="3788228" y="5520922"/>
            <a:ext cx="145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</a:t>
            </a:r>
            <a:r>
              <a:rPr lang="en-US" dirty="0">
                <a:solidFill>
                  <a:srgbClr val="FF0000"/>
                </a:solidFill>
              </a:rPr>
              <a:t>    A   N  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EFD899-ADC9-4AA0-BD7E-29A03A34BE25}"/>
              </a:ext>
            </a:extLst>
          </p:cNvPr>
          <p:cNvSpPr txBox="1"/>
          <p:nvPr/>
        </p:nvSpPr>
        <p:spPr>
          <a:xfrm>
            <a:off x="3788228" y="5772096"/>
            <a:ext cx="145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    L   A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793B40-8BBB-4758-8ED5-FE6666C7BFCF}"/>
              </a:ext>
            </a:extLst>
          </p:cNvPr>
          <p:cNvSpPr txBox="1"/>
          <p:nvPr/>
        </p:nvSpPr>
        <p:spPr>
          <a:xfrm>
            <a:off x="3788227" y="6281152"/>
            <a:ext cx="145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>
                <a:solidFill>
                  <a:srgbClr val="FF0000"/>
                </a:solidFill>
              </a:rPr>
              <a:t>    E   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4049AC-E01C-4D71-A8C2-ACF477DF5E1A}"/>
              </a:ext>
            </a:extLst>
          </p:cNvPr>
          <p:cNvSpPr txBox="1"/>
          <p:nvPr/>
        </p:nvSpPr>
        <p:spPr>
          <a:xfrm>
            <a:off x="3551075" y="6026624"/>
            <a:ext cx="195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  </a:t>
            </a:r>
            <a:r>
              <a:rPr lang="en-US" dirty="0">
                <a:solidFill>
                  <a:srgbClr val="0070C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 D  W   I    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B3F493-4849-4D0E-826E-9D72D0E84A43}"/>
              </a:ext>
            </a:extLst>
          </p:cNvPr>
          <p:cNvSpPr txBox="1"/>
          <p:nvPr/>
        </p:nvSpPr>
        <p:spPr>
          <a:xfrm>
            <a:off x="3788226" y="5275500"/>
            <a:ext cx="145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</a:t>
            </a:r>
            <a:r>
              <a:rPr lang="en-US" dirty="0">
                <a:solidFill>
                  <a:srgbClr val="FF0000"/>
                </a:solidFill>
              </a:rPr>
              <a:t>    R   G  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4E449B-8126-4AEB-AF91-3470F2A8AFE3}"/>
              </a:ext>
            </a:extLst>
          </p:cNvPr>
          <p:cNvSpPr txBox="1"/>
          <p:nvPr/>
        </p:nvSpPr>
        <p:spPr>
          <a:xfrm>
            <a:off x="517847" y="5520922"/>
            <a:ext cx="195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7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7F0C9D-130B-4E1D-9F15-1FB00822D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6999"/>
            <a:ext cx="8229600" cy="5629275"/>
          </a:xfrm>
          <a:prstGeom prst="rect">
            <a:avLst/>
          </a:prstGeom>
        </p:spPr>
      </p:pic>
      <p:pic>
        <p:nvPicPr>
          <p:cNvPr id="4" name="8 Track">
            <a:hlinkClick r:id="" action="ppaction://media"/>
            <a:extLst>
              <a:ext uri="{FF2B5EF4-FFF2-40B4-BE49-F238E27FC236}">
                <a16:creationId xmlns:a16="http://schemas.microsoft.com/office/drawing/2014/main" id="{CBBDC806-3F1E-4D47-9911-8A550B683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276" y="609276"/>
            <a:ext cx="487363" cy="487363"/>
          </a:xfrm>
          <a:prstGeom prst="rect">
            <a:avLst/>
          </a:prstGeom>
        </p:spPr>
      </p:pic>
      <p:pic>
        <p:nvPicPr>
          <p:cNvPr id="6" name="9 Track">
            <a:hlinkClick r:id="" action="ppaction://media"/>
            <a:extLst>
              <a:ext uri="{FF2B5EF4-FFF2-40B4-BE49-F238E27FC236}">
                <a16:creationId xmlns:a16="http://schemas.microsoft.com/office/drawing/2014/main" id="{DA9F4BEC-7445-4354-B3E3-C360C5EC6C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276" y="1467693"/>
            <a:ext cx="487363" cy="487363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3FCEECE-C56C-401C-ACFA-1D5A73281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763581"/>
              </p:ext>
            </p:extLst>
          </p:nvPr>
        </p:nvGraphicFramePr>
        <p:xfrm>
          <a:off x="681135" y="4765454"/>
          <a:ext cx="3272778" cy="76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6389">
                  <a:extLst>
                    <a:ext uri="{9D8B030D-6E8A-4147-A177-3AD203B41FA5}">
                      <a16:colId xmlns:a16="http://schemas.microsoft.com/office/drawing/2014/main" val="3280572050"/>
                    </a:ext>
                  </a:extLst>
                </a:gridCol>
                <a:gridCol w="1636389">
                  <a:extLst>
                    <a:ext uri="{9D8B030D-6E8A-4147-A177-3AD203B41FA5}">
                      <a16:colId xmlns:a16="http://schemas.microsoft.com/office/drawing/2014/main" val="3110177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Bin        Biscuit</a:t>
                      </a: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Chips     Dinner</a:t>
                      </a: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Fill           Fish</a:t>
                      </a: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Live         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Beans    Eat  </a:t>
                      </a: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Feel        Leave</a:t>
                      </a: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Meal      Meat</a:t>
                      </a: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Seat        Tea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960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31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6FBA4-BD77-4DA5-BFFC-8047F75392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3946"/>
          <a:stretch/>
        </p:blipFill>
        <p:spPr>
          <a:xfrm>
            <a:off x="0" y="0"/>
            <a:ext cx="5191771" cy="6858000"/>
          </a:xfrm>
          <a:prstGeom prst="rect">
            <a:avLst/>
          </a:prstGeom>
        </p:spPr>
      </p:pic>
      <p:pic>
        <p:nvPicPr>
          <p:cNvPr id="4" name="10 Track">
            <a:hlinkClick r:id="" action="ppaction://media"/>
            <a:extLst>
              <a:ext uri="{FF2B5EF4-FFF2-40B4-BE49-F238E27FC236}">
                <a16:creationId xmlns:a16="http://schemas.microsoft.com/office/drawing/2014/main" id="{777ED6B0-EFCD-4844-BE81-063BB5485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8194" y="907856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F9935-7FB5-41B2-9B6E-130BB4715E62}"/>
              </a:ext>
            </a:extLst>
          </p:cNvPr>
          <p:cNvSpPr txBox="1"/>
          <p:nvPr/>
        </p:nvSpPr>
        <p:spPr>
          <a:xfrm>
            <a:off x="1677339" y="1735493"/>
            <a:ext cx="320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BAD84-8097-4E9D-A1D3-C8D35CE2A20D}"/>
              </a:ext>
            </a:extLst>
          </p:cNvPr>
          <p:cNvSpPr txBox="1"/>
          <p:nvPr/>
        </p:nvSpPr>
        <p:spPr>
          <a:xfrm>
            <a:off x="1612963" y="2177143"/>
            <a:ext cx="320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2C502-0DD6-4EAB-8D13-0E40F3EFD843}"/>
              </a:ext>
            </a:extLst>
          </p:cNvPr>
          <p:cNvSpPr txBox="1"/>
          <p:nvPr/>
        </p:nvSpPr>
        <p:spPr>
          <a:xfrm>
            <a:off x="1452641" y="2317563"/>
            <a:ext cx="320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5071EA-7A7B-4D0E-9E67-A08DF9E9DE1B}"/>
              </a:ext>
            </a:extLst>
          </p:cNvPr>
          <p:cNvSpPr txBox="1"/>
          <p:nvPr/>
        </p:nvSpPr>
        <p:spPr>
          <a:xfrm>
            <a:off x="1123750" y="2581471"/>
            <a:ext cx="649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J,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7FABE-9AB1-4924-8BA5-4652E670F45A}"/>
              </a:ext>
            </a:extLst>
          </p:cNvPr>
          <p:cNvSpPr txBox="1"/>
          <p:nvPr/>
        </p:nvSpPr>
        <p:spPr>
          <a:xfrm>
            <a:off x="1509699" y="2424082"/>
            <a:ext cx="320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50FCB-5C12-46A5-A17B-A24AE8903136}"/>
              </a:ext>
            </a:extLst>
          </p:cNvPr>
          <p:cNvSpPr txBox="1"/>
          <p:nvPr/>
        </p:nvSpPr>
        <p:spPr>
          <a:xfrm>
            <a:off x="1338522" y="2715116"/>
            <a:ext cx="320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86B5AA-01B6-478C-8DBA-045E300BF157}"/>
              </a:ext>
            </a:extLst>
          </p:cNvPr>
          <p:cNvSpPr txBox="1"/>
          <p:nvPr/>
        </p:nvSpPr>
        <p:spPr>
          <a:xfrm>
            <a:off x="1659165" y="2029773"/>
            <a:ext cx="320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FCB3C-E457-4C0A-A79D-0465156DF8F5}"/>
              </a:ext>
            </a:extLst>
          </p:cNvPr>
          <p:cNvSpPr txBox="1"/>
          <p:nvPr/>
        </p:nvSpPr>
        <p:spPr>
          <a:xfrm>
            <a:off x="1448516" y="1919455"/>
            <a:ext cx="320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FC174-BAC6-4462-86F3-B48950509AF1}"/>
              </a:ext>
            </a:extLst>
          </p:cNvPr>
          <p:cNvSpPr txBox="1"/>
          <p:nvPr/>
        </p:nvSpPr>
        <p:spPr>
          <a:xfrm>
            <a:off x="1150925" y="4195674"/>
            <a:ext cx="8210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        Like</a:t>
            </a:r>
          </a:p>
          <a:p>
            <a:r>
              <a:rPr lang="en-US" dirty="0"/>
              <a:t>Likes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6C5D5-6251-47BD-B879-D259875C946A}"/>
              </a:ext>
            </a:extLst>
          </p:cNvPr>
          <p:cNvSpPr txBox="1"/>
          <p:nvPr/>
        </p:nvSpPr>
        <p:spPr>
          <a:xfrm>
            <a:off x="1247969" y="4489954"/>
            <a:ext cx="10007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    Don’t like</a:t>
            </a:r>
          </a:p>
          <a:p>
            <a:r>
              <a:rPr lang="en-US" sz="1100" dirty="0">
                <a:solidFill>
                  <a:srgbClr val="FF0000"/>
                </a:solidFill>
              </a:rPr>
              <a:t>Doesn’t like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122B55-6733-4B48-A021-2DEC16B6664C}"/>
              </a:ext>
            </a:extLst>
          </p:cNvPr>
          <p:cNvSpPr txBox="1"/>
          <p:nvPr/>
        </p:nvSpPr>
        <p:spPr>
          <a:xfrm>
            <a:off x="755086" y="4777744"/>
            <a:ext cx="17075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Do                         like</a:t>
            </a:r>
          </a:p>
          <a:p>
            <a:r>
              <a:rPr lang="en-US" dirty="0"/>
              <a:t>Does               like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E96F08-EA9B-42EB-B98F-5753D9852A71}"/>
              </a:ext>
            </a:extLst>
          </p:cNvPr>
          <p:cNvSpPr txBox="1"/>
          <p:nvPr/>
        </p:nvSpPr>
        <p:spPr>
          <a:xfrm>
            <a:off x="958720" y="5919281"/>
            <a:ext cx="130628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don’t</a:t>
            </a:r>
          </a:p>
          <a:p>
            <a:r>
              <a:rPr lang="en-US" sz="1100" dirty="0">
                <a:solidFill>
                  <a:srgbClr val="FF0000"/>
                </a:solidFill>
              </a:rPr>
              <a:t>hasn’t</a:t>
            </a:r>
          </a:p>
          <a:p>
            <a:r>
              <a:rPr lang="en-US" sz="1100" dirty="0">
                <a:solidFill>
                  <a:srgbClr val="FF0000"/>
                </a:solidFill>
              </a:rPr>
              <a:t>haven’t </a:t>
            </a:r>
          </a:p>
          <a:p>
            <a:r>
              <a:rPr lang="en-US" sz="1100" dirty="0">
                <a:solidFill>
                  <a:srgbClr val="FF0000"/>
                </a:solidFill>
              </a:rPr>
              <a:t>isn’t</a:t>
            </a:r>
          </a:p>
          <a:p>
            <a:r>
              <a:rPr lang="en-US" sz="1100" dirty="0">
                <a:solidFill>
                  <a:srgbClr val="FF0000"/>
                </a:solidFill>
              </a:rPr>
              <a:t>aren’t</a:t>
            </a:r>
          </a:p>
        </p:txBody>
      </p:sp>
      <p:pic>
        <p:nvPicPr>
          <p:cNvPr id="19" name="11 Track">
            <a:hlinkClick r:id="" action="ppaction://media"/>
            <a:extLst>
              <a:ext uri="{FF2B5EF4-FFF2-40B4-BE49-F238E27FC236}">
                <a16:creationId xmlns:a16="http://schemas.microsoft.com/office/drawing/2014/main" id="{3F921C39-F093-4953-A033-3DAC5EB09E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8193" y="1845050"/>
            <a:ext cx="487363" cy="4873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DACA68-5CB6-4C31-B308-3892DD1DA516}"/>
              </a:ext>
            </a:extLst>
          </p:cNvPr>
          <p:cNvSpPr txBox="1"/>
          <p:nvPr/>
        </p:nvSpPr>
        <p:spPr>
          <a:xfrm>
            <a:off x="2732980" y="3734009"/>
            <a:ext cx="707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Orange </a:t>
            </a:r>
          </a:p>
          <a:p>
            <a:r>
              <a:rPr lang="en-US" sz="1100" dirty="0">
                <a:solidFill>
                  <a:srgbClr val="FF0000"/>
                </a:solidFill>
              </a:rPr>
              <a:t>juice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A41F54-09F6-4FDE-84F7-6A2D0B66A0BF}"/>
              </a:ext>
            </a:extLst>
          </p:cNvPr>
          <p:cNvSpPr txBox="1"/>
          <p:nvPr/>
        </p:nvSpPr>
        <p:spPr>
          <a:xfrm>
            <a:off x="3440230" y="3472399"/>
            <a:ext cx="70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1:15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D340FC-18E0-4551-9046-A14D495BD7FC}"/>
              </a:ext>
            </a:extLst>
          </p:cNvPr>
          <p:cNvSpPr txBox="1"/>
          <p:nvPr/>
        </p:nvSpPr>
        <p:spPr>
          <a:xfrm>
            <a:off x="3451832" y="3818647"/>
            <a:ext cx="70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A89672-FA3A-4B0A-A6CC-7D5E214BA779}"/>
              </a:ext>
            </a:extLst>
          </p:cNvPr>
          <p:cNvSpPr txBox="1"/>
          <p:nvPr/>
        </p:nvSpPr>
        <p:spPr>
          <a:xfrm>
            <a:off x="4136697" y="3472399"/>
            <a:ext cx="70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6:30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D50C36-D142-4CF5-945F-484F66D1BC37}"/>
              </a:ext>
            </a:extLst>
          </p:cNvPr>
          <p:cNvSpPr txBox="1"/>
          <p:nvPr/>
        </p:nvSpPr>
        <p:spPr>
          <a:xfrm>
            <a:off x="4201191" y="3687842"/>
            <a:ext cx="70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fish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F96F90-B879-4F20-A59D-EDF586002174}"/>
              </a:ext>
            </a:extLst>
          </p:cNvPr>
          <p:cNvSpPr txBox="1"/>
          <p:nvPr/>
        </p:nvSpPr>
        <p:spPr>
          <a:xfrm>
            <a:off x="4147480" y="3918006"/>
            <a:ext cx="70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coffee</a:t>
            </a:r>
          </a:p>
        </p:txBody>
      </p:sp>
    </p:spTree>
    <p:extLst>
      <p:ext uri="{BB962C8B-B14F-4D97-AF65-F5344CB8AC3E}">
        <p14:creationId xmlns:p14="http://schemas.microsoft.com/office/powerpoint/2010/main" val="154372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2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03D4DD-E3CE-DB94-76DF-7E3367FF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Sunday Lunch: A Bridge Between Tradition and Modernity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575C072-EB90-3222-F09A-15F5585AC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218" y="1981158"/>
            <a:ext cx="6688476" cy="40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1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520F55-3E1D-04A5-D825-39F66D9A7DA1}"/>
              </a:ext>
            </a:extLst>
          </p:cNvPr>
          <p:cNvSpPr txBox="1"/>
          <p:nvPr/>
        </p:nvSpPr>
        <p:spPr>
          <a:xfrm>
            <a:off x="592477" y="1028343"/>
            <a:ext cx="1159952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Comprehension Exercise: Sunday Lunch Traditions in Italy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Part 1: Multiple Choice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In southern Italy, Sunday lunch pasta is typically: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a. Stuffed like ravioli or agnolotti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b. Served with a meat sauce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c. Baked with tomato sauce and fish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d. Eaten with butter and cheese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Elizabeth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Minchilli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notes that many Italians now: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a. Skip Sunday lunch entirely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b. Have a light snack instead of a full meal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c. Eat out at restaurants for Sunday lunch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d. Prefer breakfast over lunch on Sundays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332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F55544-5CD7-D05E-4553-9AFD7E6AC4BB}"/>
              </a:ext>
            </a:extLst>
          </p:cNvPr>
          <p:cNvSpPr txBox="1"/>
          <p:nvPr/>
        </p:nvSpPr>
        <p:spPr>
          <a:xfrm>
            <a:off x="513708" y="934948"/>
            <a:ext cx="994538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Gianna Greco's use of toasted breadcrumbs on pasta is an example of: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a. A modern cooking technique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b. A traditional method from her grandmother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c. A popular culinary trend in northern Italy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d. A costly and luxurious ingredient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1800" kern="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Ghali's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favorite dish from his mother's cooking is: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a. Couscous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b. Pasta with tomato sauce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c.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Ojja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eggs and tomato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d. Sweet and savory tajine</a:t>
            </a:r>
          </a:p>
          <a:p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5. Brunello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Cucinelli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emphasizes the importance of: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a. Quick lunches to maximize productivity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b. A well-set table and family time during lunch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c. Eating alone to enjoy personal time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d. Serving wine with every meal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24C078-D8D8-99A8-D598-3F66FB1B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552" y="3480380"/>
            <a:ext cx="3248502" cy="2442672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6BD84726-3BCB-4A2E-8C9F-AF1AB9E4414C}"/>
              </a:ext>
            </a:extLst>
          </p:cNvPr>
          <p:cNvSpPr/>
          <p:nvPr/>
        </p:nvSpPr>
        <p:spPr>
          <a:xfrm>
            <a:off x="9914562" y="1787703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52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591B6D-EA32-ABF7-9F3B-FCBED53426BF}"/>
              </a:ext>
            </a:extLst>
          </p:cNvPr>
          <p:cNvSpPr txBox="1"/>
          <p:nvPr/>
        </p:nvSpPr>
        <p:spPr>
          <a:xfrm>
            <a:off x="506858" y="483865"/>
            <a:ext cx="1208240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Part 2: True or False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Gianna Greco and her daughter use modern ingredients like Parmesan cheese in their traditional recipes.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- True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- False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In Brunello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Cucinelli's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companies, workers are encouraged to eat lunch at their desks to save time.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- True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- False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Marie-Louise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Sciò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describes lunch gatherings that transition from a formal meal to a relaxed family-like environment.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- True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- False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Ghali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recalls that during his childhood, his family ate only traditional Tunisian food every day of the week.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- True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- False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5. Sunday lunches in Italy are typically simple meals with just one course.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- True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 - False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0317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7E22F6-1A10-0F6D-B8DE-8FA67349BCE4}"/>
              </a:ext>
            </a:extLst>
          </p:cNvPr>
          <p:cNvSpPr txBox="1"/>
          <p:nvPr/>
        </p:nvSpPr>
        <p:spPr>
          <a:xfrm>
            <a:off x="585627" y="753912"/>
            <a:ext cx="85609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3: Short Answer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How do Gianna Greco and her daughter maintain a connection between past and present in their cooking practices?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What does Brunello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Cucinelli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believe is the cultural significance of lunch in Italy?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Describe the modern adaptation of Sunday lunch mentioned by Elizabeth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Minchilli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What is the typical Sunday lunch menu in rural areas, as described by Brunello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Cucinelli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How does Marie-Louise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Sciò</a:t>
            </a:r>
            <a: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illustrate the social aspect of lunch in Italy?</a:t>
            </a: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39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803</Words>
  <Application>Microsoft Macintosh PowerPoint</Application>
  <PresentationFormat>Widescreen</PresentationFormat>
  <Paragraphs>72</Paragraphs>
  <Slides>16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Sunday Lunch: A Bridge Between Tradition and Modernity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Emad Abdurrahman</dc:creator>
  <cp:lastModifiedBy>MAC</cp:lastModifiedBy>
  <cp:revision>37</cp:revision>
  <dcterms:created xsi:type="dcterms:W3CDTF">2021-03-25T20:44:51Z</dcterms:created>
  <dcterms:modified xsi:type="dcterms:W3CDTF">2024-05-28T14:32:02Z</dcterms:modified>
</cp:coreProperties>
</file>