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3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node/1401" TargetMode="External"/><Relationship Id="rId2" Type="http://schemas.openxmlformats.org/officeDocument/2006/relationships/hyperlink" Target="https://learnenglish.britishcouncil.org/node/140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earnenglish.britishcouncil.org/node/1038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.britishcouncil.org/node/138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1C7010-46ED-D951-E116-68D11D27C3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future plans </a:t>
            </a:r>
          </a:p>
        </p:txBody>
      </p:sp>
    </p:spTree>
    <p:extLst>
      <p:ext uri="{BB962C8B-B14F-4D97-AF65-F5344CB8AC3E}">
        <p14:creationId xmlns:p14="http://schemas.microsoft.com/office/powerpoint/2010/main" val="199118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94991F-DAFA-60E6-CF96-279F04FD159C}"/>
              </a:ext>
            </a:extLst>
          </p:cNvPr>
          <p:cNvSpPr txBox="1"/>
          <p:nvPr/>
        </p:nvSpPr>
        <p:spPr>
          <a:xfrm>
            <a:off x="790831" y="412061"/>
            <a:ext cx="1117050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it-IT" dirty="0"/>
            </a:br>
            <a:r>
              <a:rPr lang="it-IT" sz="3600" b="1" i="0" dirty="0" err="1">
                <a:solidFill>
                  <a:srgbClr val="FFC000"/>
                </a:solidFill>
                <a:effectLst/>
                <a:latin typeface="Montserrat" pitchFamily="2" charset="77"/>
              </a:rPr>
              <a:t>Summertime</a:t>
            </a:r>
            <a:r>
              <a:rPr lang="it-IT" sz="3600" b="1" i="0" dirty="0">
                <a:solidFill>
                  <a:srgbClr val="FFC000"/>
                </a:solidFill>
                <a:effectLst/>
                <a:latin typeface="Montserrat" pitchFamily="2" charset="77"/>
              </a:rPr>
              <a:t> State Of Mind</a:t>
            </a:r>
            <a:r>
              <a:rPr lang="it-IT" sz="3600" b="1" dirty="0">
                <a:solidFill>
                  <a:srgbClr val="FFC000"/>
                </a:solidFill>
                <a:latin typeface="Montserrat" pitchFamily="2" charset="77"/>
              </a:rPr>
              <a:t>- </a:t>
            </a:r>
          </a:p>
          <a:p>
            <a:r>
              <a:rPr lang="it-IT" sz="3600" dirty="0" err="1">
                <a:latin typeface="Montserrat" pitchFamily="2" charset="77"/>
              </a:rPr>
              <a:t>What’s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your</a:t>
            </a:r>
            <a:r>
              <a:rPr lang="it-IT" sz="3600" dirty="0">
                <a:latin typeface="Montserrat" pitchFamily="2" charset="77"/>
              </a:rPr>
              <a:t> idea </a:t>
            </a:r>
            <a:r>
              <a:rPr lang="it-IT" sz="3600" dirty="0" err="1">
                <a:latin typeface="Montserrat" pitchFamily="2" charset="77"/>
              </a:rPr>
              <a:t>about</a:t>
            </a:r>
            <a:r>
              <a:rPr lang="it-IT" sz="3600" dirty="0">
                <a:latin typeface="Montserrat" pitchFamily="2" charset="77"/>
              </a:rPr>
              <a:t> …</a:t>
            </a:r>
          </a:p>
          <a:p>
            <a:r>
              <a:rPr lang="it-IT" sz="3600" dirty="0">
                <a:latin typeface="Montserrat" pitchFamily="2" charset="77"/>
              </a:rPr>
              <a:t>Tell me </a:t>
            </a:r>
            <a:r>
              <a:rPr lang="it-IT" sz="3600" dirty="0" err="1">
                <a:latin typeface="Montserrat" pitchFamily="2" charset="77"/>
              </a:rPr>
              <a:t>about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your</a:t>
            </a:r>
            <a:r>
              <a:rPr lang="it-IT" sz="3600" dirty="0">
                <a:latin typeface="Montserrat" pitchFamily="2" charset="77"/>
              </a:rPr>
              <a:t> future </a:t>
            </a:r>
            <a:r>
              <a:rPr lang="it-IT" sz="3600" dirty="0" err="1">
                <a:latin typeface="Montserrat" pitchFamily="2" charset="77"/>
              </a:rPr>
              <a:t>vacation</a:t>
            </a:r>
            <a:r>
              <a:rPr lang="it-IT" sz="3600" dirty="0">
                <a:latin typeface="Montserrat" pitchFamily="2" charset="77"/>
              </a:rPr>
              <a:t> plan </a:t>
            </a:r>
            <a:r>
              <a:rPr lang="it-IT" sz="3600" dirty="0" err="1">
                <a:latin typeface="Montserrat" pitchFamily="2" charset="77"/>
              </a:rPr>
              <a:t>using</a:t>
            </a:r>
            <a:r>
              <a:rPr lang="it-IT" sz="3600" dirty="0">
                <a:latin typeface="Montserrat" pitchFamily="2" charset="77"/>
              </a:rPr>
              <a:t> the future </a:t>
            </a:r>
            <a:r>
              <a:rPr lang="it-IT" sz="3600" dirty="0" err="1">
                <a:latin typeface="Montserrat" pitchFamily="2" charset="77"/>
              </a:rPr>
              <a:t>tence</a:t>
            </a:r>
            <a:r>
              <a:rPr lang="it-IT" sz="3600" dirty="0">
                <a:latin typeface="Montserrat" pitchFamily="2" charset="77"/>
              </a:rPr>
              <a:t>:</a:t>
            </a:r>
          </a:p>
          <a:p>
            <a:endParaRPr lang="it-IT" sz="3600" dirty="0">
              <a:latin typeface="Montserrat" pitchFamily="2" charset="77"/>
            </a:endParaRPr>
          </a:p>
          <a:p>
            <a:r>
              <a:rPr lang="it-IT" sz="3600" dirty="0" err="1">
                <a:latin typeface="Montserrat" pitchFamily="2" charset="77"/>
              </a:rPr>
              <a:t>Where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will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you</a:t>
            </a:r>
            <a:r>
              <a:rPr lang="it-IT" sz="3600" dirty="0">
                <a:latin typeface="Montserrat" pitchFamily="2" charset="77"/>
              </a:rPr>
              <a:t> go on </a:t>
            </a:r>
            <a:r>
              <a:rPr lang="it-IT" sz="3600" dirty="0" err="1">
                <a:latin typeface="Montserrat" pitchFamily="2" charset="77"/>
              </a:rPr>
              <a:t>your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next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holiday</a:t>
            </a:r>
            <a:r>
              <a:rPr lang="it-IT" sz="3600" dirty="0">
                <a:latin typeface="Montserrat" pitchFamily="2" charset="77"/>
              </a:rPr>
              <a:t>?</a:t>
            </a:r>
          </a:p>
          <a:p>
            <a:r>
              <a:rPr lang="it-IT" sz="3600" dirty="0" err="1">
                <a:latin typeface="Montserrat" pitchFamily="2" charset="77"/>
              </a:rPr>
              <a:t>What</a:t>
            </a:r>
            <a:r>
              <a:rPr lang="it-IT" sz="3600" dirty="0">
                <a:latin typeface="Montserrat" pitchFamily="2" charset="77"/>
              </a:rPr>
              <a:t> activities are </a:t>
            </a:r>
            <a:r>
              <a:rPr lang="it-IT" sz="3600" dirty="0" err="1">
                <a:latin typeface="Montserrat" pitchFamily="2" charset="77"/>
              </a:rPr>
              <a:t>you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going</a:t>
            </a:r>
            <a:r>
              <a:rPr lang="it-IT" sz="3600" dirty="0">
                <a:latin typeface="Montserrat" pitchFamily="2" charset="77"/>
              </a:rPr>
              <a:t> to do?</a:t>
            </a:r>
          </a:p>
          <a:p>
            <a:r>
              <a:rPr lang="it-IT" sz="3600" dirty="0" err="1">
                <a:latin typeface="Montserrat" pitchFamily="2" charset="77"/>
              </a:rPr>
              <a:t>Why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did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you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choose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this</a:t>
            </a:r>
            <a:r>
              <a:rPr lang="it-IT" sz="3600" dirty="0">
                <a:latin typeface="Montserrat" pitchFamily="2" charset="77"/>
              </a:rPr>
              <a:t> </a:t>
            </a:r>
            <a:r>
              <a:rPr lang="it-IT" sz="3600" dirty="0" err="1">
                <a:latin typeface="Montserrat" pitchFamily="2" charset="77"/>
              </a:rPr>
              <a:t>destination</a:t>
            </a:r>
            <a:r>
              <a:rPr lang="it-IT" sz="3600" dirty="0">
                <a:latin typeface="Montserrat" pitchFamily="2" charset="77"/>
              </a:rPr>
              <a:t>?</a:t>
            </a:r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66980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F99B1C-EB1E-BA17-41C5-A4FA6BCE133A}"/>
              </a:ext>
            </a:extLst>
          </p:cNvPr>
          <p:cNvSpPr txBox="1"/>
          <p:nvPr/>
        </p:nvSpPr>
        <p:spPr>
          <a:xfrm>
            <a:off x="836579" y="1118682"/>
            <a:ext cx="988330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</a:t>
            </a:r>
            <a:r>
              <a:rPr lang="it-IT" dirty="0" err="1"/>
              <a:t>am</a:t>
            </a:r>
            <a:r>
              <a:rPr lang="it-IT" dirty="0"/>
              <a:t> </a:t>
            </a:r>
            <a:r>
              <a:rPr lang="it-IT" dirty="0" err="1"/>
              <a:t>going</a:t>
            </a:r>
            <a:r>
              <a:rPr lang="it-IT" dirty="0"/>
              <a:t> to...</a:t>
            </a:r>
          </a:p>
          <a:p>
            <a:r>
              <a:rPr lang="it-IT" dirty="0"/>
              <a:t>i </a:t>
            </a:r>
            <a:r>
              <a:rPr lang="it-IT" dirty="0" err="1"/>
              <a:t>will</a:t>
            </a:r>
            <a:r>
              <a:rPr lang="it-IT" dirty="0"/>
              <a:t>... </a:t>
            </a:r>
            <a:r>
              <a:rPr lang="it-IT" dirty="0" err="1"/>
              <a:t>sunbath</a:t>
            </a:r>
            <a:endParaRPr lang="it-IT" dirty="0"/>
          </a:p>
          <a:p>
            <a:r>
              <a:rPr lang="it-IT" dirty="0" err="1"/>
              <a:t>swim</a:t>
            </a:r>
            <a:endParaRPr lang="it-IT" dirty="0"/>
          </a:p>
          <a:p>
            <a:r>
              <a:rPr lang="it-IT" dirty="0"/>
              <a:t>relax</a:t>
            </a:r>
          </a:p>
          <a:p>
            <a:r>
              <a:rPr lang="it-IT" dirty="0" err="1"/>
              <a:t>read</a:t>
            </a:r>
            <a:r>
              <a:rPr lang="it-IT" dirty="0"/>
              <a:t> a book </a:t>
            </a:r>
          </a:p>
          <a:p>
            <a:r>
              <a:rPr lang="it-IT" dirty="0" err="1"/>
              <a:t>meet</a:t>
            </a:r>
            <a:r>
              <a:rPr lang="it-IT" dirty="0"/>
              <a:t> friends</a:t>
            </a:r>
          </a:p>
          <a:p>
            <a:r>
              <a:rPr lang="it-IT" dirty="0" err="1"/>
              <a:t>meet</a:t>
            </a:r>
            <a:r>
              <a:rPr lang="it-IT" dirty="0"/>
              <a:t> family </a:t>
            </a:r>
            <a:r>
              <a:rPr lang="it-IT" dirty="0" err="1"/>
              <a:t>relatives</a:t>
            </a:r>
            <a:endParaRPr lang="it-IT" dirty="0"/>
          </a:p>
          <a:p>
            <a:r>
              <a:rPr lang="it-IT" dirty="0"/>
              <a:t>dance </a:t>
            </a:r>
            <a:r>
              <a:rPr lang="it-IT" dirty="0" err="1"/>
              <a:t>until</a:t>
            </a:r>
            <a:r>
              <a:rPr lang="it-IT" dirty="0"/>
              <a:t> the </a:t>
            </a:r>
            <a:r>
              <a:rPr lang="it-IT" dirty="0" err="1"/>
              <a:t>morning</a:t>
            </a:r>
            <a:endParaRPr lang="it-IT" dirty="0"/>
          </a:p>
          <a:p>
            <a:r>
              <a:rPr lang="it-IT" dirty="0" err="1"/>
              <a:t>sleep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day</a:t>
            </a:r>
          </a:p>
          <a:p>
            <a:r>
              <a:rPr lang="it-IT" dirty="0" err="1"/>
              <a:t>having</a:t>
            </a:r>
            <a:r>
              <a:rPr lang="it-IT" dirty="0"/>
              <a:t> a long siesta</a:t>
            </a:r>
          </a:p>
          <a:p>
            <a:r>
              <a:rPr lang="it-IT" dirty="0" err="1"/>
              <a:t>enjoying</a:t>
            </a:r>
            <a:r>
              <a:rPr lang="it-IT" dirty="0"/>
              <a:t> </a:t>
            </a:r>
            <a:r>
              <a:rPr lang="it-IT" dirty="0" err="1"/>
              <a:t>my</a:t>
            </a:r>
            <a:r>
              <a:rPr lang="it-IT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76001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66F6BA3-FD61-A925-5421-714CE68A0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0" b="10927"/>
          <a:stretch/>
        </p:blipFill>
        <p:spPr>
          <a:xfrm>
            <a:off x="1618735" y="1037968"/>
            <a:ext cx="8019535" cy="504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1308E9-6C82-E585-29EA-E6FC0725D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71" y="1396313"/>
            <a:ext cx="5374100" cy="273839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1E9F363-8594-521B-47C6-07125046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10" y="4364338"/>
            <a:ext cx="1333500" cy="1524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9E9E5D5-462E-05C5-7D21-EFBC28D11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07" y="4134708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3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2A7EF2-FB81-F0F6-F178-64857A5FA8BB}"/>
              </a:ext>
            </a:extLst>
          </p:cNvPr>
          <p:cNvSpPr txBox="1"/>
          <p:nvPr/>
        </p:nvSpPr>
        <p:spPr>
          <a:xfrm>
            <a:off x="345440" y="426720"/>
            <a:ext cx="11277600" cy="600164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know 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future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normally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 the 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</a:t>
            </a: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tense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it-IT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 the </a:t>
            </a:r>
            <a:r>
              <a:rPr lang="it-IT" sz="2400" b="1" i="0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2"/>
              </a:rPr>
              <a:t>present simple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scheduled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We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have</a:t>
            </a:r>
            <a:r>
              <a:rPr lang="it-IT" i="1" dirty="0">
                <a:solidFill>
                  <a:srgbClr val="FF0000"/>
                </a:solidFill>
                <a:effectLst/>
              </a:rPr>
              <a:t> a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lesson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next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Monday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>
                <a:solidFill>
                  <a:srgbClr val="FF0000"/>
                </a:solidFill>
                <a:effectLst/>
              </a:rPr>
              <a:t>The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train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arrives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at</a:t>
            </a:r>
            <a:r>
              <a:rPr lang="it-IT" i="1" dirty="0">
                <a:solidFill>
                  <a:srgbClr val="FF0000"/>
                </a:solidFill>
                <a:effectLst/>
              </a:rPr>
              <a:t> 6.30 in the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morning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>
                <a:solidFill>
                  <a:srgbClr val="FF0000"/>
                </a:solidFill>
                <a:effectLst/>
              </a:rPr>
              <a:t>The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holidays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>
                <a:solidFill>
                  <a:srgbClr val="FF0000"/>
                </a:solidFill>
                <a:effectLst/>
              </a:rPr>
              <a:t>start 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next</a:t>
            </a:r>
            <a:r>
              <a:rPr lang="it-IT" i="1" dirty="0">
                <a:solidFill>
                  <a:srgbClr val="FF0000"/>
                </a:solidFill>
                <a:effectLst/>
              </a:rPr>
              <a:t> week.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It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's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my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birthday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tomorrow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</a:p>
          <a:p>
            <a:endParaRPr lang="it-IT" dirty="0">
              <a:solidFill>
                <a:srgbClr val="FF0000"/>
              </a:solidFill>
              <a:effectLst/>
            </a:endParaRPr>
          </a:p>
          <a:p>
            <a:pPr algn="l"/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use the </a:t>
            </a:r>
            <a:r>
              <a:rPr lang="it-IT" sz="2400" b="1" i="0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3"/>
              </a:rPr>
              <a:t>present continuous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 </a:t>
            </a:r>
            <a:r>
              <a:rPr lang="it-IT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plans or </a:t>
            </a:r>
            <a:r>
              <a:rPr lang="it-IT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arrangements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I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'm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playing</a:t>
            </a:r>
            <a:r>
              <a:rPr lang="it-IT" i="1" dirty="0">
                <a:solidFill>
                  <a:srgbClr val="FF0000"/>
                </a:solidFill>
                <a:effectLst/>
              </a:rPr>
              <a:t> football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tomorrow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They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>
                <a:solidFill>
                  <a:srgbClr val="FF0000"/>
                </a:solidFill>
                <a:effectLst/>
              </a:rPr>
              <a:t>are coming</a:t>
            </a:r>
            <a:r>
              <a:rPr lang="it-IT" i="1" dirty="0">
                <a:solidFill>
                  <a:srgbClr val="FF0000"/>
                </a:solidFill>
                <a:effectLst/>
              </a:rPr>
              <a:t> to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see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us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tomorrow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We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're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having</a:t>
            </a:r>
            <a:r>
              <a:rPr lang="it-IT" i="1" dirty="0">
                <a:solidFill>
                  <a:srgbClr val="FF0000"/>
                </a:solidFill>
                <a:effectLst/>
              </a:rPr>
              <a:t> a party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at</a:t>
            </a:r>
            <a:r>
              <a:rPr lang="it-IT" i="1" dirty="0">
                <a:solidFill>
                  <a:srgbClr val="FF0000"/>
                </a:solidFill>
                <a:effectLst/>
              </a:rPr>
              <a:t> Christmas.</a:t>
            </a:r>
            <a:endParaRPr lang="it-IT" dirty="0">
              <a:solidFill>
                <a:srgbClr val="FF0000"/>
              </a:solidFill>
            </a:endParaRPr>
          </a:p>
          <a:p>
            <a:endParaRPr lang="it-IT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</a:t>
            </a:r>
            <a:r>
              <a:rPr lang="it-IT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 </a:t>
            </a:r>
            <a:r>
              <a:rPr lang="it-IT" sz="2400" b="1" i="1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4"/>
              </a:rPr>
              <a:t>will</a:t>
            </a:r>
            <a:r>
              <a:rPr lang="it-IT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express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beliefs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the future:</a:t>
            </a:r>
          </a:p>
          <a:p>
            <a:endParaRPr lang="it-IT" i="1" dirty="0">
              <a:solidFill>
                <a:srgbClr val="FF0000"/>
              </a:solidFill>
              <a:effectLst/>
            </a:endParaRP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It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will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be</a:t>
            </a:r>
            <a:r>
              <a:rPr lang="it-IT" i="1" dirty="0">
                <a:solidFill>
                  <a:srgbClr val="FF0000"/>
                </a:solidFill>
                <a:effectLst/>
              </a:rPr>
              <a:t> a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nice</a:t>
            </a:r>
            <a:r>
              <a:rPr lang="it-IT" i="1" dirty="0">
                <a:solidFill>
                  <a:srgbClr val="FF0000"/>
                </a:solidFill>
                <a:effectLst/>
              </a:rPr>
              <a:t> day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tomorrow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>
                <a:solidFill>
                  <a:srgbClr val="FF0000"/>
                </a:solidFill>
                <a:effectLst/>
              </a:rPr>
              <a:t>I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think</a:t>
            </a:r>
            <a:r>
              <a:rPr lang="it-IT" i="1" dirty="0">
                <a:solidFill>
                  <a:srgbClr val="FF0000"/>
                </a:solidFill>
                <a:effectLst/>
              </a:rPr>
              <a:t> Brazil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will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win</a:t>
            </a:r>
            <a:r>
              <a:rPr lang="it-IT" b="1" i="1" dirty="0">
                <a:solidFill>
                  <a:srgbClr val="FF0000"/>
                </a:solidFill>
                <a:effectLst/>
              </a:rPr>
              <a:t> </a:t>
            </a:r>
            <a:r>
              <a:rPr lang="it-IT" i="1" dirty="0">
                <a:solidFill>
                  <a:srgbClr val="FF0000"/>
                </a:solidFill>
                <a:effectLst/>
              </a:rPr>
              <a:t>the World Cup.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I'm</a:t>
            </a:r>
            <a:r>
              <a:rPr lang="it-IT" i="1" dirty="0">
                <a:solidFill>
                  <a:srgbClr val="FF0000"/>
                </a:solidFill>
                <a:effectLst/>
              </a:rPr>
              <a:t> sure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will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enjoy</a:t>
            </a:r>
            <a:r>
              <a:rPr lang="it-IT" i="1" dirty="0">
                <a:solidFill>
                  <a:srgbClr val="FF0000"/>
                </a:solidFill>
                <a:effectLst/>
              </a:rPr>
              <a:t> the </a:t>
            </a:r>
            <a:r>
              <a:rPr lang="it-IT" i="1" dirty="0">
                <a:effectLst/>
              </a:rPr>
              <a:t>film.</a:t>
            </a:r>
            <a:endParaRPr lang="it-IT" dirty="0">
              <a:effectLst/>
            </a:endParaRPr>
          </a:p>
          <a:p>
            <a:pPr algn="l"/>
            <a:b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E0274A-0A11-60A6-337C-13D5F62097AE}"/>
              </a:ext>
            </a:extLst>
          </p:cNvPr>
          <p:cNvSpPr txBox="1"/>
          <p:nvPr/>
        </p:nvSpPr>
        <p:spPr>
          <a:xfrm>
            <a:off x="355600" y="213360"/>
            <a:ext cx="11176000" cy="646330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l"/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 </a:t>
            </a:r>
            <a:r>
              <a:rPr lang="it-I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 </a:t>
            </a:r>
            <a:r>
              <a:rPr lang="it-IT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lang="it-IT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talk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about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plans or 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intentions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endParaRPr lang="it-IT" i="1" dirty="0">
              <a:solidFill>
                <a:srgbClr val="FF0000"/>
              </a:solidFill>
              <a:effectLst/>
            </a:endParaRP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I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'm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going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to drive</a:t>
            </a:r>
            <a:r>
              <a:rPr lang="it-IT" i="1" dirty="0">
                <a:solidFill>
                  <a:srgbClr val="FF0000"/>
                </a:solidFill>
                <a:effectLst/>
              </a:rPr>
              <a:t> to work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today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They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>
                <a:solidFill>
                  <a:srgbClr val="FF0000"/>
                </a:solidFill>
                <a:effectLst/>
              </a:rPr>
              <a:t>are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going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to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move</a:t>
            </a:r>
            <a:r>
              <a:rPr lang="it-IT" i="1" dirty="0">
                <a:solidFill>
                  <a:srgbClr val="FF0000"/>
                </a:solidFill>
                <a:effectLst/>
              </a:rPr>
              <a:t> to Manchester</a:t>
            </a:r>
            <a:r>
              <a:rPr lang="it-IT" i="1" dirty="0">
                <a:effectLst/>
              </a:rPr>
              <a:t>.</a:t>
            </a:r>
            <a:endParaRPr lang="it-IT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make 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predictions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 </a:t>
            </a:r>
            <a:r>
              <a:rPr lang="it-IT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evidence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r>
              <a:rPr lang="it-IT" i="1" dirty="0">
                <a:effectLst/>
              </a:rPr>
              <a:t>Be </a:t>
            </a: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careful</a:t>
            </a:r>
            <a:r>
              <a:rPr lang="it-IT" i="1" dirty="0">
                <a:solidFill>
                  <a:srgbClr val="FF0000"/>
                </a:solidFill>
                <a:effectLst/>
              </a:rPr>
              <a:t>!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are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going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to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fall</a:t>
            </a:r>
            <a:r>
              <a:rPr lang="it-IT" i="1" dirty="0">
                <a:solidFill>
                  <a:srgbClr val="FF0000"/>
                </a:solidFill>
                <a:effectLst/>
              </a:rPr>
              <a:t>. </a:t>
            </a:r>
            <a:r>
              <a:rPr lang="it-IT" dirty="0">
                <a:solidFill>
                  <a:srgbClr val="FF0000"/>
                </a:solidFill>
                <a:effectLst/>
              </a:rPr>
              <a:t>(= I can </a:t>
            </a:r>
            <a:r>
              <a:rPr lang="it-IT" dirty="0" err="1">
                <a:solidFill>
                  <a:srgbClr val="FF0000"/>
                </a:solidFill>
                <a:effectLst/>
              </a:rPr>
              <a:t>see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that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might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fall</a:t>
            </a:r>
            <a:r>
              <a:rPr lang="it-IT" dirty="0">
                <a:solidFill>
                  <a:srgbClr val="FF0000"/>
                </a:solidFill>
                <a:effectLst/>
              </a:rPr>
              <a:t>.)</a:t>
            </a:r>
            <a:br>
              <a:rPr lang="it-IT" dirty="0">
                <a:effectLst/>
              </a:rPr>
            </a:br>
            <a:r>
              <a:rPr lang="it-IT" i="1" dirty="0">
                <a:solidFill>
                  <a:srgbClr val="FF0000"/>
                </a:solidFill>
                <a:effectLst/>
              </a:rPr>
              <a:t>Look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at</a:t>
            </a:r>
            <a:r>
              <a:rPr lang="it-IT" i="1" dirty="0">
                <a:solidFill>
                  <a:srgbClr val="FF0000"/>
                </a:solidFill>
                <a:effectLst/>
              </a:rPr>
              <a:t>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those</a:t>
            </a:r>
            <a:r>
              <a:rPr lang="it-IT" i="1" dirty="0">
                <a:solidFill>
                  <a:srgbClr val="FF0000"/>
                </a:solidFill>
                <a:effectLst/>
              </a:rPr>
              <a:t> black clouds. I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think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it's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going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to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rain</a:t>
            </a:r>
            <a:r>
              <a:rPr lang="it-IT" i="1" dirty="0">
                <a:solidFill>
                  <a:srgbClr val="FF0000"/>
                </a:solidFill>
                <a:effectLst/>
              </a:rPr>
              <a:t>. </a:t>
            </a:r>
            <a:r>
              <a:rPr lang="it-IT" dirty="0">
                <a:solidFill>
                  <a:srgbClr val="FF0000"/>
                </a:solidFill>
                <a:effectLst/>
              </a:rPr>
              <a:t>(= I can </a:t>
            </a:r>
            <a:r>
              <a:rPr lang="it-IT" dirty="0" err="1">
                <a:solidFill>
                  <a:srgbClr val="FF0000"/>
                </a:solidFill>
                <a:effectLst/>
              </a:rPr>
              <a:t>see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that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it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will</a:t>
            </a:r>
            <a:r>
              <a:rPr lang="it-IT" dirty="0">
                <a:solidFill>
                  <a:srgbClr val="FF0000"/>
                </a:solidFill>
                <a:effectLst/>
              </a:rPr>
              <a:t> </a:t>
            </a:r>
            <a:r>
              <a:rPr lang="it-IT" dirty="0" err="1">
                <a:solidFill>
                  <a:srgbClr val="FF0000"/>
                </a:solidFill>
                <a:effectLst/>
              </a:rPr>
              <a:t>rain</a:t>
            </a:r>
            <a:r>
              <a:rPr lang="it-IT" dirty="0">
                <a:solidFill>
                  <a:srgbClr val="FF0000"/>
                </a:solidFill>
                <a:effectLst/>
              </a:rPr>
              <a:t>.)</a:t>
            </a:r>
          </a:p>
          <a:p>
            <a:pPr algn="l"/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it-IT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it-IT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 </a:t>
            </a:r>
            <a:r>
              <a:rPr lang="it-IT" b="1" i="1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2"/>
              </a:rPr>
              <a:t>will be</a:t>
            </a:r>
            <a:r>
              <a:rPr lang="it-IT" b="1" i="0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2"/>
              </a:rPr>
              <a:t> with an </a:t>
            </a:r>
            <a:r>
              <a:rPr lang="it-IT" b="1" i="1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2"/>
              </a:rPr>
              <a:t>-ing</a:t>
            </a:r>
            <a:r>
              <a:rPr lang="it-IT" b="1" i="0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2"/>
              </a:rPr>
              <a:t> form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something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happening </a:t>
            </a:r>
            <a:r>
              <a:rPr lang="it-IT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after </a:t>
            </a:r>
            <a:r>
              <a:rPr lang="it-IT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it-IT" b="1" i="0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lang="it-IT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time in the future</a:t>
            </a:r>
            <a:r>
              <a:rPr lang="it-I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endParaRPr lang="it-IT" i="1" dirty="0">
              <a:solidFill>
                <a:srgbClr val="FF0000"/>
              </a:solidFill>
              <a:effectLst/>
            </a:endParaRPr>
          </a:p>
          <a:p>
            <a:r>
              <a:rPr lang="it-IT" i="1" dirty="0" err="1">
                <a:solidFill>
                  <a:srgbClr val="FF0000"/>
                </a:solidFill>
                <a:effectLst/>
              </a:rPr>
              <a:t>I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'll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be working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at</a:t>
            </a:r>
            <a:r>
              <a:rPr lang="it-IT" b="1" i="1" u="sng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eight</a:t>
            </a:r>
            <a:r>
              <a:rPr lang="it-IT" b="1" i="1" u="sng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o'clock</a:t>
            </a:r>
            <a:r>
              <a:rPr lang="it-IT" i="1" dirty="0">
                <a:solidFill>
                  <a:srgbClr val="FF0000"/>
                </a:solidFill>
                <a:effectLst/>
              </a:rPr>
              <a:t>. Can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i="1" dirty="0">
                <a:solidFill>
                  <a:srgbClr val="FF0000"/>
                </a:solidFill>
                <a:effectLst/>
              </a:rPr>
              <a:t> come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later</a:t>
            </a:r>
            <a:r>
              <a:rPr lang="it-IT" i="1" dirty="0">
                <a:solidFill>
                  <a:srgbClr val="FF0000"/>
                </a:solidFill>
                <a:effectLst/>
              </a:rPr>
              <a:t>?</a:t>
            </a:r>
            <a:br>
              <a:rPr lang="it-IT" i="1" dirty="0">
                <a:solidFill>
                  <a:srgbClr val="FF0000"/>
                </a:solidFill>
                <a:effectLst/>
              </a:rPr>
            </a:br>
            <a:r>
              <a:rPr lang="it-IT" i="1" dirty="0" err="1">
                <a:solidFill>
                  <a:srgbClr val="FF0000"/>
                </a:solidFill>
                <a:effectLst/>
              </a:rPr>
              <a:t>They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'll</a:t>
            </a:r>
            <a:r>
              <a:rPr lang="it-IT" b="1" i="1" dirty="0">
                <a:solidFill>
                  <a:srgbClr val="FF0000"/>
                </a:solidFill>
                <a:effectLst/>
              </a:rPr>
              <a:t> be </a:t>
            </a:r>
            <a:r>
              <a:rPr lang="it-IT" b="1" i="1" dirty="0" err="1">
                <a:solidFill>
                  <a:srgbClr val="FF0000"/>
                </a:solidFill>
                <a:effectLst/>
              </a:rPr>
              <a:t>waiting</a:t>
            </a:r>
            <a:r>
              <a:rPr lang="it-IT" i="1" dirty="0">
                <a:solidFill>
                  <a:srgbClr val="FF0000"/>
                </a:solidFill>
                <a:effectLst/>
              </a:rPr>
              <a:t> for </a:t>
            </a:r>
            <a:r>
              <a:rPr lang="it-IT" i="1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i="1" dirty="0">
                <a:solidFill>
                  <a:srgbClr val="FF0000"/>
                </a:solidFill>
                <a:effectLst/>
              </a:rPr>
              <a:t> 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when</a:t>
            </a:r>
            <a:r>
              <a:rPr lang="it-IT" b="1" i="1" u="sng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you</a:t>
            </a:r>
            <a:r>
              <a:rPr lang="it-IT" b="1" i="1" u="sng" dirty="0">
                <a:solidFill>
                  <a:srgbClr val="FF0000"/>
                </a:solidFill>
                <a:effectLst/>
              </a:rPr>
              <a:t> </a:t>
            </a:r>
            <a:r>
              <a:rPr lang="it-IT" b="1" i="1" u="sng" dirty="0" err="1">
                <a:solidFill>
                  <a:srgbClr val="FF0000"/>
                </a:solidFill>
                <a:effectLst/>
              </a:rPr>
              <a:t>arrive</a:t>
            </a:r>
            <a:r>
              <a:rPr lang="it-IT" i="1" dirty="0">
                <a:solidFill>
                  <a:srgbClr val="FF0000"/>
                </a:solidFill>
                <a:effectLst/>
              </a:rPr>
              <a:t>.</a:t>
            </a:r>
          </a:p>
          <a:p>
            <a:endParaRPr lang="it-IT" i="1" dirty="0">
              <a:solidFill>
                <a:srgbClr val="FF0000"/>
              </a:solidFill>
            </a:endParaRPr>
          </a:p>
          <a:p>
            <a:endParaRPr lang="it-IT" i="1" dirty="0">
              <a:solidFill>
                <a:srgbClr val="FF0000"/>
              </a:solidFill>
              <a:effectLst/>
            </a:endParaRPr>
          </a:p>
          <a:p>
            <a:endParaRPr lang="it-IT" i="1" dirty="0">
              <a:solidFill>
                <a:srgbClr val="FF0000"/>
              </a:solidFill>
            </a:endParaRPr>
          </a:p>
          <a:p>
            <a:endParaRPr lang="it-IT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02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ED1F38-C4BC-7A88-2898-75354886A529}"/>
              </a:ext>
            </a:extLst>
          </p:cNvPr>
          <p:cNvSpPr txBox="1"/>
          <p:nvPr/>
        </p:nvSpPr>
        <p:spPr>
          <a:xfrm>
            <a:off x="792479" y="197346"/>
            <a:ext cx="1110707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it-IT" b="0" i="0" dirty="0">
                <a:effectLst/>
                <a:latin typeface="Open Sans" panose="020B0606030504020204" pitchFamily="34" charset="0"/>
              </a:rPr>
            </a:br>
            <a:r>
              <a:rPr lang="it-IT" b="0" i="0" dirty="0">
                <a:effectLst/>
                <a:latin typeface="Open Sans" panose="020B0606030504020204" pitchFamily="34" charset="0"/>
              </a:rPr>
              <a:t>1. Los Angeles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is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a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great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city.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I'm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sure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you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it-IT" b="0" i="0" dirty="0">
                <a:effectLst/>
                <a:latin typeface="Open Sans" panose="020B0606030504020204" pitchFamily="34" charset="0"/>
              </a:rPr>
              <a:t> (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have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) a good time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there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2. 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I'm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not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sure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but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   (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see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)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Catrina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funeral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tomorrow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3. 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I've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already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decided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I (phone)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my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bank manager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tomorrow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4. 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next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course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   (start) on 1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July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That's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what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the website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says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 fontAlgn="ctr"/>
            <a:endParaRPr lang="it-IT" dirty="0"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5. The meeting  (be) over by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six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They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don't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usually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take more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than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an hour.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6. I  (help)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you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do 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washing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up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if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you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like.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7. Bella and I   (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get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)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married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in 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summer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We've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already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agreed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on the date.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8. 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This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time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tomorrow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   (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fly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) to New Zealand.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We'll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be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about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halfway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through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flight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 fontAlgn="ctr"/>
            <a:endParaRPr lang="it-IT" b="0" i="0" dirty="0">
              <a:effectLst/>
              <a:latin typeface="Open Sans" panose="020B0606030504020204" pitchFamily="34" charset="0"/>
            </a:endParaRPr>
          </a:p>
          <a:p>
            <a:pPr algn="l" fontAlgn="ctr"/>
            <a:r>
              <a:rPr lang="it-IT" b="0" i="0" dirty="0">
                <a:effectLst/>
                <a:latin typeface="Open Sans" panose="020B0606030504020204" pitchFamily="34" charset="0"/>
              </a:rPr>
              <a:t>9. 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We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 (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run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out) of coffee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soon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 The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tin's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almost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 </a:t>
            </a:r>
            <a:r>
              <a:rPr lang="it-IT" b="0" i="0" dirty="0" err="1">
                <a:effectLst/>
                <a:latin typeface="Open Sans" panose="020B0606030504020204" pitchFamily="34" charset="0"/>
              </a:rPr>
              <a:t>empty</a:t>
            </a:r>
            <a:r>
              <a:rPr lang="it-IT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pPr algn="l"/>
            <a:endParaRPr lang="it-IT" b="0" i="0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1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292EEE-D4D8-BB41-3E3C-C376BCCB4F9C}"/>
              </a:ext>
            </a:extLst>
          </p:cNvPr>
          <p:cNvSpPr txBox="1"/>
          <p:nvPr/>
        </p:nvSpPr>
        <p:spPr>
          <a:xfrm>
            <a:off x="430564" y="1053894"/>
            <a:ext cx="10533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800" b="1" i="0" dirty="0">
                <a:solidFill>
                  <a:srgbClr val="FFFF00"/>
                </a:solidFill>
                <a:effectLst/>
                <a:latin typeface="Montserrat" pitchFamily="2" charset="77"/>
              </a:rPr>
              <a:t>Jim </a:t>
            </a:r>
            <a:r>
              <a:rPr lang="it-IT" sz="2800" b="1" i="0" dirty="0" err="1">
                <a:solidFill>
                  <a:srgbClr val="FFFF00"/>
                </a:solidFill>
                <a:effectLst/>
                <a:latin typeface="Montserrat" pitchFamily="2" charset="77"/>
              </a:rPr>
              <a:t>Gaffigan</a:t>
            </a:r>
            <a:r>
              <a:rPr lang="it-IT" sz="2800" b="1" i="0" dirty="0">
                <a:solidFill>
                  <a:srgbClr val="FFFF00"/>
                </a:solidFill>
                <a:effectLst/>
                <a:latin typeface="Montserrat" pitchFamily="2" charset="77"/>
              </a:rPr>
              <a:t> &amp; His Non-</a:t>
            </a:r>
            <a:r>
              <a:rPr lang="it-IT" sz="2800" b="1" i="0" dirty="0" err="1">
                <a:solidFill>
                  <a:srgbClr val="FFFF00"/>
                </a:solidFill>
                <a:effectLst/>
                <a:latin typeface="Montserrat" pitchFamily="2" charset="77"/>
              </a:rPr>
              <a:t>Existent</a:t>
            </a:r>
            <a:r>
              <a:rPr lang="it-IT" sz="2800" b="1" i="0" dirty="0">
                <a:solidFill>
                  <a:srgbClr val="FFFF00"/>
                </a:solidFill>
                <a:effectLst/>
                <a:latin typeface="Montserrat" pitchFamily="2" charset="77"/>
              </a:rPr>
              <a:t> Plans For The </a:t>
            </a:r>
            <a:r>
              <a:rPr lang="it-IT" sz="2800" b="1" i="0" dirty="0" err="1">
                <a:solidFill>
                  <a:srgbClr val="FFFF00"/>
                </a:solidFill>
                <a:effectLst/>
                <a:latin typeface="Montserrat" pitchFamily="2" charset="77"/>
              </a:rPr>
              <a:t>Summer</a:t>
            </a:r>
            <a:endParaRPr lang="it-IT" sz="2800" b="1" i="0" dirty="0">
              <a:solidFill>
                <a:srgbClr val="FFFF00"/>
              </a:solidFill>
              <a:effectLst/>
              <a:latin typeface="Montserrat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6272E8-121D-6562-B8F9-61A6554C587E}"/>
              </a:ext>
            </a:extLst>
          </p:cNvPr>
          <p:cNvSpPr txBox="1"/>
          <p:nvPr/>
        </p:nvSpPr>
        <p:spPr>
          <a:xfrm>
            <a:off x="3049621" y="3244334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</a:t>
            </a:r>
            <a:r>
              <a:rPr lang="it-IT" dirty="0" err="1"/>
              <a:t>app.fluentize.com</a:t>
            </a:r>
            <a:r>
              <a:rPr lang="it-IT" dirty="0"/>
              <a:t>/</a:t>
            </a:r>
            <a:r>
              <a:rPr lang="it-IT" dirty="0" err="1"/>
              <a:t>lesson</a:t>
            </a:r>
            <a:r>
              <a:rPr lang="it-IT" dirty="0"/>
              <a:t>/</a:t>
            </a:r>
            <a:r>
              <a:rPr lang="it-IT" dirty="0" err="1"/>
              <a:t>gaffigan-summer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B78E32-CE9E-6CFC-AE5E-37CA0CC9FA81}"/>
              </a:ext>
            </a:extLst>
          </p:cNvPr>
          <p:cNvSpPr txBox="1"/>
          <p:nvPr/>
        </p:nvSpPr>
        <p:spPr>
          <a:xfrm>
            <a:off x="1147864" y="2226058"/>
            <a:ext cx="359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Listen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or </a:t>
            </a:r>
            <a:r>
              <a:rPr lang="it-IT" dirty="0" err="1"/>
              <a:t>three</a:t>
            </a:r>
            <a:r>
              <a:rPr lang="it-IT" dirty="0"/>
              <a:t> time </a:t>
            </a:r>
            <a:r>
              <a:rPr lang="it-IT" dirty="0" err="1"/>
              <a:t>please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12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4E2205-4618-A06D-2F8B-EC53F33AADB3}"/>
              </a:ext>
            </a:extLst>
          </p:cNvPr>
          <p:cNvSpPr txBox="1"/>
          <p:nvPr/>
        </p:nvSpPr>
        <p:spPr>
          <a:xfrm>
            <a:off x="963828" y="906561"/>
            <a:ext cx="10932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Is</a:t>
            </a:r>
            <a:r>
              <a:rPr lang="it-IT" sz="2800" b="1" dirty="0"/>
              <a:t> the </a:t>
            </a:r>
            <a:r>
              <a:rPr lang="it-IT" sz="2800" b="1" dirty="0" err="1"/>
              <a:t>summer</a:t>
            </a:r>
            <a:r>
              <a:rPr lang="it-IT" sz="2800" b="1" dirty="0"/>
              <a:t> for JIM a time for </a:t>
            </a:r>
            <a:r>
              <a:rPr lang="it-IT" sz="2800" b="1" dirty="0" err="1"/>
              <a:t>relaxing</a:t>
            </a:r>
            <a:r>
              <a:rPr lang="it-IT" sz="2800" b="1" dirty="0"/>
              <a:t> or to plan </a:t>
            </a:r>
            <a:r>
              <a:rPr lang="it-IT" sz="2800" b="1" dirty="0" err="1"/>
              <a:t>something</a:t>
            </a:r>
            <a:r>
              <a:rPr lang="it-IT" sz="2800" b="1" dirty="0"/>
              <a:t>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D289EC-2D00-EB3B-5C95-B6CE9A7AEDDC}"/>
              </a:ext>
            </a:extLst>
          </p:cNvPr>
          <p:cNvSpPr txBox="1"/>
          <p:nvPr/>
        </p:nvSpPr>
        <p:spPr>
          <a:xfrm>
            <a:off x="1099752" y="1662326"/>
            <a:ext cx="834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/>
              <a:t>What</a:t>
            </a:r>
            <a:r>
              <a:rPr lang="it-IT" sz="2800" b="1" dirty="0"/>
              <a:t>  </a:t>
            </a:r>
            <a:r>
              <a:rPr lang="it-IT" sz="2800" b="1" dirty="0" err="1"/>
              <a:t>does</a:t>
            </a:r>
            <a:r>
              <a:rPr lang="it-IT" sz="2800" b="1" dirty="0"/>
              <a:t> </a:t>
            </a:r>
            <a:r>
              <a:rPr lang="it-IT" sz="2800" b="1" dirty="0" err="1"/>
              <a:t>all</a:t>
            </a:r>
            <a:r>
              <a:rPr lang="it-IT" sz="2800" b="1" dirty="0"/>
              <a:t> the </a:t>
            </a:r>
            <a:r>
              <a:rPr lang="it-IT" sz="2800" b="1" dirty="0" err="1"/>
              <a:t>summer</a:t>
            </a:r>
            <a:r>
              <a:rPr lang="it-IT" sz="2800" b="1" dirty="0"/>
              <a:t> </a:t>
            </a:r>
            <a:r>
              <a:rPr lang="it-IT" sz="2800" b="1" dirty="0" err="1"/>
              <a:t>destination</a:t>
            </a:r>
            <a:r>
              <a:rPr lang="it-IT" sz="2800" b="1" dirty="0"/>
              <a:t>  </a:t>
            </a:r>
            <a:r>
              <a:rPr lang="it-IT" sz="2800" b="1" dirty="0" err="1"/>
              <a:t>pursuit</a:t>
            </a:r>
            <a:r>
              <a:rPr lang="it-IT" sz="2800" dirty="0"/>
              <a:t>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4837F7-FC26-773F-0948-245618677EDF}"/>
              </a:ext>
            </a:extLst>
          </p:cNvPr>
          <p:cNvSpPr txBox="1"/>
          <p:nvPr/>
        </p:nvSpPr>
        <p:spPr>
          <a:xfrm>
            <a:off x="1099752" y="2496749"/>
            <a:ext cx="535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How </a:t>
            </a:r>
            <a:r>
              <a:rPr lang="it-IT" sz="2800" b="1" dirty="0" err="1"/>
              <a:t>does</a:t>
            </a:r>
            <a:r>
              <a:rPr lang="it-IT" sz="2800" b="1" dirty="0"/>
              <a:t> he call the beach?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E92FB4-F545-2E42-F27F-8AD03CD6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092" y="3676319"/>
            <a:ext cx="5233988" cy="28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0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E22D0E-DDBA-BF8C-D112-AD0D12013602}"/>
              </a:ext>
            </a:extLst>
          </p:cNvPr>
          <p:cNvSpPr txBox="1"/>
          <p:nvPr/>
        </p:nvSpPr>
        <p:spPr>
          <a:xfrm>
            <a:off x="667264" y="1457933"/>
            <a:ext cx="584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Before</a:t>
            </a:r>
            <a:r>
              <a:rPr lang="it-IT" sz="2400" dirty="0"/>
              <a:t> …</a:t>
            </a:r>
            <a:r>
              <a:rPr lang="it-IT" sz="2400" b="1" dirty="0" err="1">
                <a:solidFill>
                  <a:srgbClr val="FFC000"/>
                </a:solidFill>
              </a:rPr>
              <a:t>when</a:t>
            </a:r>
            <a:r>
              <a:rPr lang="it-IT" sz="2400" b="1" dirty="0">
                <a:solidFill>
                  <a:srgbClr val="FFC000"/>
                </a:solidFill>
              </a:rPr>
              <a:t> </a:t>
            </a:r>
            <a:r>
              <a:rPr lang="it-IT" sz="2400" b="1" dirty="0" err="1">
                <a:solidFill>
                  <a:srgbClr val="FFC000"/>
                </a:solidFill>
              </a:rPr>
              <a:t>get</a:t>
            </a:r>
            <a:r>
              <a:rPr lang="it-IT" sz="2400" b="1" dirty="0">
                <a:solidFill>
                  <a:srgbClr val="FFC000"/>
                </a:solidFill>
              </a:rPr>
              <a:t> to the </a:t>
            </a:r>
            <a:r>
              <a:rPr lang="it-IT" sz="2400" b="1" dirty="0" err="1">
                <a:solidFill>
                  <a:srgbClr val="FFC000"/>
                </a:solidFill>
              </a:rPr>
              <a:t>airport</a:t>
            </a:r>
            <a:endParaRPr lang="it-IT" sz="2400" b="1" dirty="0">
              <a:solidFill>
                <a:srgbClr val="FFC000"/>
              </a:solidFill>
            </a:endParaRPr>
          </a:p>
          <a:p>
            <a:endParaRPr lang="it-IT" sz="2400" dirty="0"/>
          </a:p>
          <a:p>
            <a:r>
              <a:rPr lang="it-IT" sz="2400" dirty="0" err="1"/>
              <a:t>Our</a:t>
            </a:r>
            <a:r>
              <a:rPr lang="it-IT" sz="2400" dirty="0"/>
              <a:t> trolley </a:t>
            </a:r>
            <a:r>
              <a:rPr lang="it-IT" sz="2400" dirty="0" err="1"/>
              <a:t>is</a:t>
            </a:r>
            <a:r>
              <a:rPr lang="it-IT" sz="2400" dirty="0"/>
              <a:t> in ENGLISH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031C74-24A2-7B99-CA60-EF5551EFD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833" y="666259"/>
            <a:ext cx="2270897" cy="2642101"/>
          </a:xfrm>
          <a:prstGeom prst="rect">
            <a:avLst/>
          </a:prstGeom>
        </p:spPr>
      </p:pic>
      <p:cxnSp>
        <p:nvCxnSpPr>
          <p:cNvPr id="5" name="Connettore 4 4">
            <a:extLst>
              <a:ext uri="{FF2B5EF4-FFF2-40B4-BE49-F238E27FC236}">
                <a16:creationId xmlns:a16="http://schemas.microsoft.com/office/drawing/2014/main" id="{CF02932D-6611-1EAD-B0A3-BDAEC04A79BD}"/>
              </a:ext>
            </a:extLst>
          </p:cNvPr>
          <p:cNvCxnSpPr/>
          <p:nvPr/>
        </p:nvCxnSpPr>
        <p:spPr>
          <a:xfrm>
            <a:off x="4543167" y="2273643"/>
            <a:ext cx="3060000" cy="100800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43270254-FC05-C0D2-7C63-0DE4E671F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81" y="4232876"/>
            <a:ext cx="1803400" cy="177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14043A-A232-4798-25EF-12CF1800062C}"/>
              </a:ext>
            </a:extLst>
          </p:cNvPr>
          <p:cNvSpPr txBox="1"/>
          <p:nvPr/>
        </p:nvSpPr>
        <p:spPr>
          <a:xfrm>
            <a:off x="625492" y="3791966"/>
            <a:ext cx="3359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Hand </a:t>
            </a:r>
            <a:r>
              <a:rPr lang="it-IT" sz="3200" dirty="0" err="1"/>
              <a:t>luggage</a:t>
            </a:r>
            <a:r>
              <a:rPr lang="it-IT" sz="3200" dirty="0"/>
              <a:t> </a:t>
            </a:r>
          </a:p>
        </p:txBody>
      </p:sp>
      <p:cxnSp>
        <p:nvCxnSpPr>
          <p:cNvPr id="8" name="Connettore 4 7">
            <a:extLst>
              <a:ext uri="{FF2B5EF4-FFF2-40B4-BE49-F238E27FC236}">
                <a16:creationId xmlns:a16="http://schemas.microsoft.com/office/drawing/2014/main" id="{7EE57E3E-C77F-A0D0-4CFC-7585C7241860}"/>
              </a:ext>
            </a:extLst>
          </p:cNvPr>
          <p:cNvCxnSpPr>
            <a:cxnSpLocks/>
          </p:cNvCxnSpPr>
          <p:nvPr/>
        </p:nvCxnSpPr>
        <p:spPr>
          <a:xfrm>
            <a:off x="4164226" y="4232876"/>
            <a:ext cx="4001398" cy="105581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338070-94D2-E3CA-FE05-96FD514F8451}"/>
              </a:ext>
            </a:extLst>
          </p:cNvPr>
          <p:cNvSpPr txBox="1"/>
          <p:nvPr/>
        </p:nvSpPr>
        <p:spPr>
          <a:xfrm>
            <a:off x="7882581" y="3422634"/>
            <a:ext cx="60980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</a:rPr>
              <a:t>shopping </a:t>
            </a:r>
            <a:r>
              <a:rPr lang="it-IT" sz="2000" b="1" dirty="0" err="1">
                <a:solidFill>
                  <a:srgbClr val="FFC000"/>
                </a:solidFill>
              </a:rPr>
              <a:t>cart</a:t>
            </a:r>
            <a:endParaRPr lang="it-IT" sz="2000" b="1" dirty="0">
              <a:solidFill>
                <a:srgbClr val="FFC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835C43-9F9A-229A-E3B4-B269C9C4E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26" y="-21916"/>
            <a:ext cx="2038648" cy="134432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18207D2-BCC5-2010-66D1-A696BA26DCD2}"/>
              </a:ext>
            </a:extLst>
          </p:cNvPr>
          <p:cNvSpPr txBox="1"/>
          <p:nvPr/>
        </p:nvSpPr>
        <p:spPr>
          <a:xfrm>
            <a:off x="5911818" y="5388174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SUITCASE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7C1BF21-A374-F7C3-04B5-67CEF2BE5C17}"/>
              </a:ext>
            </a:extLst>
          </p:cNvPr>
          <p:cNvSpPr txBox="1"/>
          <p:nvPr/>
        </p:nvSpPr>
        <p:spPr>
          <a:xfrm>
            <a:off x="880245" y="5430273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BACKPACK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928FF6F7-666F-29E5-665C-C4B661CBC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651" y="5000130"/>
            <a:ext cx="1063909" cy="16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E2077-8A39-3635-B8AB-8DFF8983A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133"/>
            <a:ext cx="9905998" cy="1905000"/>
          </a:xfrm>
        </p:spPr>
        <p:txBody>
          <a:bodyPr>
            <a:normAutofit fontScale="90000"/>
          </a:bodyPr>
          <a:lstStyle/>
          <a:p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to put laptops –phone-  </a:t>
            </a:r>
            <a:r>
              <a:rPr lang="it-IT" dirty="0" err="1"/>
              <a:t>watches</a:t>
            </a:r>
            <a:r>
              <a:rPr lang="it-IT" dirty="0"/>
              <a:t> </a:t>
            </a:r>
            <a:r>
              <a:rPr lang="it-IT" dirty="0" err="1"/>
              <a:t>belts</a:t>
            </a:r>
            <a:r>
              <a:rPr lang="it-IT" dirty="0"/>
              <a:t> –</a:t>
            </a:r>
            <a:r>
              <a:rPr lang="it-IT" dirty="0" err="1"/>
              <a:t>sunglasses</a:t>
            </a:r>
            <a:r>
              <a:rPr lang="it-IT" dirty="0"/>
              <a:t>- </a:t>
            </a:r>
            <a:r>
              <a:rPr lang="it-IT" dirty="0" err="1"/>
              <a:t>metallic</a:t>
            </a:r>
            <a:r>
              <a:rPr lang="it-IT" dirty="0"/>
              <a:t> </a:t>
            </a:r>
            <a:r>
              <a:rPr lang="it-IT" dirty="0" err="1"/>
              <a:t>jewellery</a:t>
            </a:r>
            <a:r>
              <a:rPr lang="it-IT" dirty="0"/>
              <a:t> –</a:t>
            </a:r>
            <a:r>
              <a:rPr lang="it-IT" dirty="0" err="1"/>
              <a:t>hats</a:t>
            </a:r>
            <a:r>
              <a:rPr lang="it-IT" dirty="0"/>
              <a:t> 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liquid</a:t>
            </a:r>
            <a:r>
              <a:rPr lang="it-IT" dirty="0"/>
              <a:t>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 in the </a:t>
            </a:r>
            <a:r>
              <a:rPr lang="it-IT" dirty="0" err="1"/>
              <a:t>tray</a:t>
            </a:r>
            <a:r>
              <a:rPr lang="it-IT" dirty="0"/>
              <a:t> </a:t>
            </a:r>
            <a:r>
              <a:rPr lang="it-IT" dirty="0" err="1"/>
              <a:t>please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FE0CC7-F430-FC4E-9F9E-44685EA4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13" y="1894703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08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Rete</Template>
  <TotalTime>660</TotalTime>
  <Words>604</Words>
  <Application>Microsoft Macintosh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Montserrat</vt:lpstr>
      <vt:lpstr>Open Sans</vt:lpstr>
      <vt:lpstr>Rete</vt:lpstr>
      <vt:lpstr> future plans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to put laptops –phone-  watches belts –sunglasses- metallic jewellery –hats  any liquid    in the tray please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future</dc:title>
  <dc:creator>MAC</dc:creator>
  <cp:lastModifiedBy>MAC</cp:lastModifiedBy>
  <cp:revision>6</cp:revision>
  <dcterms:created xsi:type="dcterms:W3CDTF">2024-06-25T19:05:00Z</dcterms:created>
  <dcterms:modified xsi:type="dcterms:W3CDTF">2024-06-26T06:18:38Z</dcterms:modified>
</cp:coreProperties>
</file>